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83" r:id="rId2"/>
  </p:sldMasterIdLst>
  <p:notesMasterIdLst>
    <p:notesMasterId r:id="rId35"/>
  </p:notesMasterIdLst>
  <p:sldIdLst>
    <p:sldId id="416" r:id="rId3"/>
    <p:sldId id="261" r:id="rId4"/>
    <p:sldId id="262" r:id="rId5"/>
    <p:sldId id="263" r:id="rId6"/>
    <p:sldId id="417" r:id="rId7"/>
    <p:sldId id="418" r:id="rId8"/>
    <p:sldId id="419" r:id="rId9"/>
    <p:sldId id="420" r:id="rId10"/>
    <p:sldId id="264" r:id="rId11"/>
    <p:sldId id="265" r:id="rId12"/>
    <p:sldId id="421" r:id="rId13"/>
    <p:sldId id="422" r:id="rId14"/>
    <p:sldId id="273" r:id="rId15"/>
    <p:sldId id="274" r:id="rId16"/>
    <p:sldId id="309" r:id="rId17"/>
    <p:sldId id="423" r:id="rId18"/>
    <p:sldId id="349" r:id="rId19"/>
    <p:sldId id="350" r:id="rId20"/>
    <p:sldId id="351" r:id="rId21"/>
    <p:sldId id="352" r:id="rId22"/>
    <p:sldId id="353" r:id="rId23"/>
    <p:sldId id="354" r:id="rId24"/>
    <p:sldId id="276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1"/>
    <p:restoredTop sz="94512"/>
  </p:normalViewPr>
  <p:slideViewPr>
    <p:cSldViewPr snapToGrid="0" snapToObjects="1">
      <p:cViewPr varScale="1">
        <p:scale>
          <a:sx n="107" d="100"/>
          <a:sy n="107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74A9A-ABD3-F340-8323-3D77AC32809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5B7FD-DEDF-3848-98BA-C07D0FAD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0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59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59E13-8434-AE46-A01A-5834BA16C25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Osaka" charset="0"/>
                <a:cs typeface="+mn-cs"/>
              </a:rPr>
              <a:pPr marL="0" marR="0" lvl="0" indent="0" algn="r" defTabSz="9359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Osak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766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5B7FD-DEDF-3848-98BA-C07D0FAD60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5B7FD-DEDF-3848-98BA-C07D0FAD60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91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5B7FD-DEDF-3848-98BA-C07D0FAD60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97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D5511-5AB6-4B95-B258-B841DCCDF4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1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005840"/>
            <a:ext cx="8001000" cy="685800"/>
          </a:xfrm>
        </p:spPr>
        <p:txBody>
          <a:bodyPr lIns="0"/>
          <a:lstStyle>
            <a:lvl1pPr>
              <a:defRPr sz="2295"/>
            </a:lvl1pPr>
          </a:lstStyle>
          <a:p>
            <a:r>
              <a:rPr lang="en-US" dirty="0"/>
              <a:t>Click to edit Subhead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828800"/>
            <a:ext cx="8001000" cy="3886200"/>
          </a:xfrm>
        </p:spPr>
        <p:txBody>
          <a:bodyPr/>
          <a:lstStyle>
            <a:lvl1pPr marL="231458" indent="-231458">
              <a:spcBef>
                <a:spcPts val="675"/>
              </a:spcBef>
              <a:buClr>
                <a:srgbClr val="B99B49"/>
              </a:buClr>
              <a:buFont typeface="Wingdings" charset="2"/>
              <a:buChar char="§"/>
              <a:defRPr/>
            </a:lvl1pPr>
            <a:lvl2pPr marL="501491" indent="-192881">
              <a:spcBef>
                <a:spcPts val="675"/>
              </a:spcBef>
              <a:buClr>
                <a:srgbClr val="B99B49"/>
              </a:buClr>
              <a:buFont typeface="Lucida Grande"/>
              <a:buChar char="»"/>
              <a:defRPr/>
            </a:lvl2pPr>
            <a:lvl3pPr marL="771525" indent="-154305">
              <a:spcBef>
                <a:spcPts val="675"/>
              </a:spcBef>
              <a:buClr>
                <a:srgbClr val="B99B49"/>
              </a:buClr>
              <a:buFont typeface="Wingdings" charset="2"/>
              <a:buChar char="§"/>
              <a:defRPr/>
            </a:lvl3pPr>
            <a:lvl4pPr marL="1080135" indent="-154305">
              <a:spcBef>
                <a:spcPts val="675"/>
              </a:spcBef>
              <a:buClr>
                <a:srgbClr val="B99B49"/>
              </a:buClr>
              <a:buFont typeface="Lucida Grande"/>
              <a:buChar char="»"/>
              <a:defRPr/>
            </a:lvl4pPr>
            <a:lvl5pPr marL="1388745" indent="-154305">
              <a:spcBef>
                <a:spcPts val="675"/>
              </a:spcBef>
              <a:buClr>
                <a:srgbClr val="B99B49"/>
              </a:buClr>
              <a:buFont typeface="Wingdings" charset="2"/>
              <a:buChar char="§"/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06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8/13/19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6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005840"/>
            <a:ext cx="8001000" cy="685800"/>
          </a:xfrm>
        </p:spPr>
        <p:txBody>
          <a:bodyPr lIns="0"/>
          <a:lstStyle>
            <a:lvl1pPr>
              <a:defRPr sz="2295"/>
            </a:lvl1pPr>
          </a:lstStyle>
          <a:p>
            <a:r>
              <a:rPr lang="en-US" dirty="0"/>
              <a:t>Click to edit Subhead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828800"/>
            <a:ext cx="8001000" cy="3886200"/>
          </a:xfrm>
        </p:spPr>
        <p:txBody>
          <a:bodyPr/>
          <a:lstStyle>
            <a:lvl1pPr marL="231458" indent="-231458">
              <a:spcBef>
                <a:spcPts val="675"/>
              </a:spcBef>
              <a:buClr>
                <a:srgbClr val="B99B49"/>
              </a:buClr>
              <a:buFont typeface="Wingdings" charset="2"/>
              <a:buChar char="§"/>
              <a:defRPr/>
            </a:lvl1pPr>
            <a:lvl2pPr marL="501491" indent="-192881">
              <a:spcBef>
                <a:spcPts val="675"/>
              </a:spcBef>
              <a:buClr>
                <a:srgbClr val="B99B49"/>
              </a:buClr>
              <a:buFont typeface="Lucida Grande"/>
              <a:buChar char="»"/>
              <a:defRPr/>
            </a:lvl2pPr>
            <a:lvl3pPr marL="771525" indent="-154305">
              <a:spcBef>
                <a:spcPts val="675"/>
              </a:spcBef>
              <a:buClr>
                <a:srgbClr val="B99B49"/>
              </a:buClr>
              <a:buFont typeface="Wingdings" charset="2"/>
              <a:buChar char="§"/>
              <a:defRPr/>
            </a:lvl3pPr>
            <a:lvl4pPr marL="1080135" indent="-154305">
              <a:spcBef>
                <a:spcPts val="675"/>
              </a:spcBef>
              <a:buClr>
                <a:srgbClr val="B99B49"/>
              </a:buClr>
              <a:buFont typeface="Lucida Grande"/>
              <a:buChar char="»"/>
              <a:defRPr/>
            </a:lvl4pPr>
            <a:lvl5pPr marL="1388745" indent="-154305">
              <a:spcBef>
                <a:spcPts val="675"/>
              </a:spcBef>
              <a:buClr>
                <a:srgbClr val="B99B49"/>
              </a:buClr>
              <a:buFont typeface="Wingdings" charset="2"/>
              <a:buChar char="§"/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Managing employees with health conditions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77227C-FE81-1C4D-9648-168F6ADCE5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4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-76200"/>
            <a:ext cx="9144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15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15" dirty="0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215" dirty="0">
              <a:ea typeface="Osaka" charset="-128"/>
              <a:cs typeface="Osaka" charset="-128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 algn="ctr">
              <a:defRPr sz="1890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spcBef>
                <a:spcPts val="1350"/>
              </a:spcBef>
              <a:buFont typeface="Wingdings" charset="2"/>
              <a:buNone/>
              <a:defRPr sz="1215"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833" y="5999742"/>
            <a:ext cx="5024338" cy="497323"/>
          </a:xfrm>
          <a:prstGeom prst="rect">
            <a:avLst/>
          </a:prstGeom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5562600"/>
            <a:ext cx="9144000" cy="76200"/>
          </a:xfrm>
          <a:prstGeom prst="rect">
            <a:avLst/>
          </a:prstGeom>
          <a:solidFill>
            <a:srgbClr val="CFB87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15" dirty="0"/>
          </a:p>
        </p:txBody>
      </p:sp>
    </p:spTree>
    <p:extLst>
      <p:ext uri="{BB962C8B-B14F-4D97-AF65-F5344CB8AC3E}">
        <p14:creationId xmlns:p14="http://schemas.microsoft.com/office/powerpoint/2010/main" val="3495920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-152400" y="6263640"/>
            <a:ext cx="9448800" cy="4572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6000">
                <a:schemeClr val="tx1"/>
              </a:gs>
              <a:gs pos="40000">
                <a:schemeClr val="tx1">
                  <a:alpha val="10000"/>
                </a:schemeClr>
              </a:gs>
            </a:gsLst>
            <a:lin ang="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1722" tIns="30861" rIns="61722" bIns="3086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1722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2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6296688"/>
            <a:ext cx="3951232" cy="391106"/>
          </a:xfrm>
          <a:prstGeom prst="rect">
            <a:avLst/>
          </a:prstGeom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-42861"/>
            <a:ext cx="88392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 anchorCtr="0"/>
          <a:lstStyle/>
          <a:p>
            <a:endParaRPr lang="en-US" sz="1215" dirty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0584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8001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" y="-45720"/>
            <a:ext cx="56388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" kern="0" cap="all" spc="68">
                <a:solidFill>
                  <a:srgbClr val="CFBA7D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-45720"/>
            <a:ext cx="20574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540">
                <a:solidFill>
                  <a:srgbClr val="808080"/>
                </a:solidFill>
                <a:latin typeface="Arial" charset="0"/>
              </a:defRPr>
            </a:lvl1pPr>
          </a:lstStyle>
          <a:p>
            <a:fld id="{7C66525E-C9A3-D940-B68B-24366377B194}" type="datetimeFigureOut">
              <a:rPr lang="en-US" smtClean="0"/>
              <a:t>8/13/19</a:t>
            </a:fld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839200" y="-42861"/>
            <a:ext cx="304800" cy="347663"/>
          </a:xfrm>
          <a:prstGeom prst="rect">
            <a:avLst/>
          </a:prstGeom>
          <a:solidFill>
            <a:srgbClr val="CFBA7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 anchorCtr="0"/>
          <a:lstStyle/>
          <a:p>
            <a:endParaRPr lang="en-US" sz="1215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9200" y="-45720"/>
            <a:ext cx="3048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>
              <a:defRPr sz="810" b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6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1" r:id="rId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295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308610"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617220"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925830"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234440"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231458" indent="-231458" algn="l" rtl="0" eaLnBrk="1" fontAlgn="base" hangingPunct="1">
        <a:spcBef>
          <a:spcPts val="675"/>
        </a:spcBef>
        <a:spcAft>
          <a:spcPct val="0"/>
        </a:spcAft>
        <a:buClr>
          <a:srgbClr val="B99B49"/>
        </a:buClr>
        <a:buFont typeface="Wingdings" charset="0"/>
        <a:buChar char="§"/>
        <a:defRPr sz="1620">
          <a:solidFill>
            <a:schemeClr val="tx1"/>
          </a:solidFill>
          <a:latin typeface="+mn-lt"/>
          <a:ea typeface="+mn-ea"/>
          <a:cs typeface="+mn-cs"/>
        </a:defRPr>
      </a:lvl1pPr>
      <a:lvl2pPr marL="501491" indent="-192881" algn="l" rtl="0" eaLnBrk="1" fontAlgn="base" hangingPunct="1">
        <a:spcBef>
          <a:spcPts val="675"/>
        </a:spcBef>
        <a:spcAft>
          <a:spcPct val="0"/>
        </a:spcAft>
        <a:buClr>
          <a:srgbClr val="B99B49"/>
        </a:buClr>
        <a:buFont typeface="Wingdings" charset="2"/>
        <a:buChar char="Ø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rtl="0" eaLnBrk="1" fontAlgn="base" hangingPunct="1">
        <a:spcBef>
          <a:spcPts val="675"/>
        </a:spcBef>
        <a:spcAft>
          <a:spcPct val="0"/>
        </a:spcAft>
        <a:buClr>
          <a:srgbClr val="B99B49"/>
        </a:buClr>
        <a:buFont typeface="Wingdings" charset="2"/>
        <a:buChar char="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rtl="0" eaLnBrk="1" fontAlgn="base" hangingPunct="1">
        <a:spcBef>
          <a:spcPts val="675"/>
        </a:spcBef>
        <a:spcAft>
          <a:spcPct val="0"/>
        </a:spcAft>
        <a:buClr>
          <a:srgbClr val="B99B49"/>
        </a:buClr>
        <a:buFont typeface="Arial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rtl="0" eaLnBrk="1" fontAlgn="base" hangingPunct="1">
        <a:spcBef>
          <a:spcPts val="675"/>
        </a:spcBef>
        <a:spcAft>
          <a:spcPct val="0"/>
        </a:spcAft>
        <a:buClr>
          <a:srgbClr val="B99B49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005965" indent="-154305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2314575" indent="-154305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2623185" indent="-154305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66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27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-152400" y="6263640"/>
            <a:ext cx="9448800" cy="4572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6000">
                <a:schemeClr val="tx1"/>
              </a:gs>
              <a:gs pos="40000">
                <a:schemeClr val="tx1">
                  <a:alpha val="10000"/>
                </a:schemeClr>
              </a:gs>
            </a:gsLst>
            <a:lin ang="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1722" tIns="30861" rIns="61722" bIns="3086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1722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2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6296688"/>
            <a:ext cx="3951232" cy="391106"/>
          </a:xfrm>
          <a:prstGeom prst="rect">
            <a:avLst/>
          </a:prstGeom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-42861"/>
            <a:ext cx="88392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 anchorCtr="0"/>
          <a:lstStyle/>
          <a:p>
            <a:endParaRPr lang="en-US" sz="1215" dirty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0584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8001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" y="-45720"/>
            <a:ext cx="56388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" kern="0" cap="all" spc="68">
                <a:solidFill>
                  <a:srgbClr val="CFBA7D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-45720"/>
            <a:ext cx="20574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540">
                <a:solidFill>
                  <a:srgbClr val="808080"/>
                </a:solidFill>
                <a:latin typeface="Arial" charset="0"/>
              </a:defRPr>
            </a:lvl1pPr>
          </a:lstStyle>
          <a:p>
            <a:fld id="{7C66525E-C9A3-D940-B68B-24366377B194}" type="datetimeFigureOut">
              <a:rPr lang="en-US" smtClean="0"/>
              <a:t>8/13/19</a:t>
            </a:fld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839200" y="-42861"/>
            <a:ext cx="304800" cy="347663"/>
          </a:xfrm>
          <a:prstGeom prst="rect">
            <a:avLst/>
          </a:prstGeom>
          <a:solidFill>
            <a:srgbClr val="CFBA7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 anchorCtr="0"/>
          <a:lstStyle/>
          <a:p>
            <a:endParaRPr lang="en-US" sz="1215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9200" y="-45720"/>
            <a:ext cx="3048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>
              <a:defRPr sz="810" b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9E509BFC-AE21-4A1A-A182-DCC729EDC0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42861"/>
            <a:ext cx="88392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 anchorCtr="0"/>
          <a:lstStyle/>
          <a:p>
            <a:endParaRPr lang="en-US" sz="1215" dirty="0"/>
          </a:p>
        </p:txBody>
      </p:sp>
    </p:spTree>
    <p:extLst>
      <p:ext uri="{BB962C8B-B14F-4D97-AF65-F5344CB8AC3E}">
        <p14:creationId xmlns:p14="http://schemas.microsoft.com/office/powerpoint/2010/main" val="318403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295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308610"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617220"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925830"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234440" algn="l" rtl="0" eaLnBrk="1" fontAlgn="base" hangingPunct="1">
        <a:spcBef>
          <a:spcPct val="0"/>
        </a:spcBef>
        <a:spcAft>
          <a:spcPct val="0"/>
        </a:spcAft>
        <a:defRPr sz="243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231458" indent="-231458" algn="l" rtl="0" eaLnBrk="1" fontAlgn="base" hangingPunct="1">
        <a:spcBef>
          <a:spcPts val="675"/>
        </a:spcBef>
        <a:spcAft>
          <a:spcPct val="0"/>
        </a:spcAft>
        <a:buClr>
          <a:srgbClr val="B99B49"/>
        </a:buClr>
        <a:buFont typeface="Wingdings" charset="0"/>
        <a:buChar char="§"/>
        <a:defRPr sz="1620">
          <a:solidFill>
            <a:schemeClr val="tx1"/>
          </a:solidFill>
          <a:latin typeface="+mn-lt"/>
          <a:ea typeface="+mn-ea"/>
          <a:cs typeface="+mn-cs"/>
        </a:defRPr>
      </a:lvl1pPr>
      <a:lvl2pPr marL="501491" indent="-192881" algn="l" rtl="0" eaLnBrk="1" fontAlgn="base" hangingPunct="1">
        <a:spcBef>
          <a:spcPts val="675"/>
        </a:spcBef>
        <a:spcAft>
          <a:spcPct val="0"/>
        </a:spcAft>
        <a:buClr>
          <a:srgbClr val="B99B49"/>
        </a:buClr>
        <a:buFont typeface="Wingdings" charset="2"/>
        <a:buChar char="Ø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rtl="0" eaLnBrk="1" fontAlgn="base" hangingPunct="1">
        <a:spcBef>
          <a:spcPts val="675"/>
        </a:spcBef>
        <a:spcAft>
          <a:spcPct val="0"/>
        </a:spcAft>
        <a:buClr>
          <a:srgbClr val="B99B49"/>
        </a:buClr>
        <a:buFont typeface="Wingdings" charset="2"/>
        <a:buChar char="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rtl="0" eaLnBrk="1" fontAlgn="base" hangingPunct="1">
        <a:spcBef>
          <a:spcPts val="675"/>
        </a:spcBef>
        <a:spcAft>
          <a:spcPct val="0"/>
        </a:spcAft>
        <a:buClr>
          <a:srgbClr val="B99B49"/>
        </a:buClr>
        <a:buFont typeface="Arial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rtl="0" eaLnBrk="1" fontAlgn="base" hangingPunct="1">
        <a:spcBef>
          <a:spcPts val="675"/>
        </a:spcBef>
        <a:spcAft>
          <a:spcPct val="0"/>
        </a:spcAft>
        <a:buClr>
          <a:srgbClr val="B99B49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005965" indent="-154305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2314575" indent="-154305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2623185" indent="-154305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66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27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algn="l" defTabSz="30861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N6Xn--e90oQ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chao.liu@ucdenver.edu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043" y="918316"/>
            <a:ext cx="8536488" cy="3435234"/>
          </a:xfrm>
        </p:spPr>
        <p:txBody>
          <a:bodyPr/>
          <a:lstStyle/>
          <a:p>
            <a:endParaRPr lang="en-US" sz="1800" b="1" u="sng" dirty="0"/>
          </a:p>
          <a:p>
            <a:r>
              <a:rPr lang="en-US" sz="3600" b="1" dirty="0"/>
              <a:t>ELEC 4727/5727</a:t>
            </a:r>
          </a:p>
          <a:p>
            <a:r>
              <a:rPr lang="en-US" sz="3600" b="1" dirty="0"/>
              <a:t>Computer Vision &amp; Image Processing</a:t>
            </a:r>
          </a:p>
          <a:p>
            <a:endParaRPr lang="en-US" sz="2800" b="1" i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b="1" i="1" dirty="0"/>
              <a:t>Lecture 1</a:t>
            </a:r>
          </a:p>
          <a:p>
            <a:pPr>
              <a:spcBef>
                <a:spcPts val="0"/>
              </a:spcBef>
            </a:pPr>
            <a:r>
              <a:rPr lang="en-US" sz="2800" b="1" i="1" dirty="0"/>
              <a:t>Course Introduction </a:t>
            </a:r>
          </a:p>
        </p:txBody>
      </p:sp>
    </p:spTree>
    <p:extLst>
      <p:ext uri="{BB962C8B-B14F-4D97-AF65-F5344CB8AC3E}">
        <p14:creationId xmlns:p14="http://schemas.microsoft.com/office/powerpoint/2010/main" val="148184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776028-9CC9-734E-A231-405370D3CB00}"/>
              </a:ext>
            </a:extLst>
          </p:cNvPr>
          <p:cNvSpPr txBox="1">
            <a:spLocks/>
          </p:cNvSpPr>
          <p:nvPr/>
        </p:nvSpPr>
        <p:spPr bwMode="auto">
          <a:xfrm>
            <a:off x="343395" y="43434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9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30861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61722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92583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23444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sz="4000" kern="0" dirty="0">
                <a:latin typeface="Times New Roman" charset="0"/>
                <a:ea typeface="Times New Roman" charset="0"/>
                <a:cs typeface="Times New Roman" charset="0"/>
              </a:rPr>
              <a:t>Introduction –</a:t>
            </a:r>
            <a:r>
              <a:rPr lang="zh-CN" altLang="en-US" sz="40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kern="0" dirty="0">
                <a:latin typeface="Times New Roman" charset="0"/>
                <a:ea typeface="Times New Roman" charset="0"/>
                <a:cs typeface="Times New Roman" charset="0"/>
              </a:rPr>
              <a:t>Course</a:t>
            </a:r>
          </a:p>
          <a:p>
            <a:endParaRPr lang="en-US" sz="4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BA89BB-AFD8-FA4B-A873-C52499D59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29" y="1530925"/>
            <a:ext cx="8894618" cy="4038601"/>
          </a:xfrm>
        </p:spPr>
        <p:txBody>
          <a:bodyPr numCol="2">
            <a:normAutofit fontScale="25000" lnSpcReduction="20000"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 processing, Basic image processing methods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space, Pointwise operation, </a:t>
            </a:r>
            <a: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orrection, </a:t>
            </a:r>
            <a: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alibration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filtering, Image enhancement (histogram, contrast, edge)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filtering, Image restoration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analysis, Quality assessment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Morphological image processing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visual system, </a:t>
            </a:r>
            <a: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perception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halftone technique</a:t>
            </a:r>
            <a:r>
              <a:rPr lang="en-US" altLang="zh-C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compression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acquisition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Face/finger print/iris recognition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recognition/detection (machine learning based)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recognition/detection (deep learning based)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 (deep learning based)</a:t>
            </a:r>
          </a:p>
          <a:p>
            <a:endParaRPr lang="en-US" altLang="zh-CN" sz="80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96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776028-9CC9-734E-A231-405370D3CB00}"/>
              </a:ext>
            </a:extLst>
          </p:cNvPr>
          <p:cNvSpPr txBox="1">
            <a:spLocks/>
          </p:cNvSpPr>
          <p:nvPr/>
        </p:nvSpPr>
        <p:spPr bwMode="auto">
          <a:xfrm>
            <a:off x="343395" y="43434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9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30861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61722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92583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23444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sz="4000" kern="0" dirty="0">
                <a:latin typeface="Times New Roman" charset="0"/>
                <a:ea typeface="Times New Roman" charset="0"/>
                <a:cs typeface="Times New Roman" charset="0"/>
              </a:rPr>
              <a:t>Introduction –</a:t>
            </a:r>
            <a:r>
              <a:rPr lang="zh-CN" altLang="en-US" sz="40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kern="0" dirty="0">
                <a:latin typeface="Times New Roman" charset="0"/>
                <a:ea typeface="Times New Roman" charset="0"/>
                <a:cs typeface="Times New Roman" charset="0"/>
              </a:rPr>
              <a:t>Course</a:t>
            </a:r>
          </a:p>
          <a:p>
            <a:endParaRPr lang="en-US" sz="4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19A362-1C34-914B-BB68-A3F8E13D4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32" y="1528287"/>
            <a:ext cx="8989868" cy="3801425"/>
          </a:xfrm>
        </p:spPr>
        <p:txBody>
          <a:bodyPr numCol="2">
            <a:normAutofit/>
          </a:bodyPr>
          <a:lstStyle/>
          <a:p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Digital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Processing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zh-CN" sz="2200" baseline="30000" dirty="0">
                <a:latin typeface="Times New Roman" charset="0"/>
                <a:ea typeface="Times New Roman" charset="0"/>
                <a:cs typeface="Times New Roman" charset="0"/>
              </a:rPr>
              <a:t>rd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Ed</a:t>
            </a: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Digital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Processing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Using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MATLAB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200" baseline="30000" dirty="0">
                <a:latin typeface="Times New Roman" charset="0"/>
                <a:ea typeface="Times New Roman" charset="0"/>
                <a:cs typeface="Times New Roman" charset="0"/>
              </a:rPr>
              <a:t>nd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Ed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EE289F-B51F-3C44-A3D2-18739D3C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95" y="2577169"/>
            <a:ext cx="2198428" cy="295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E5494-D7FE-CE46-B494-5DF2DDF5F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555" y="2373842"/>
            <a:ext cx="2387765" cy="3159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178EFC-E517-EC46-B2C7-234C1E8E66B5}"/>
              </a:ext>
            </a:extLst>
          </p:cNvPr>
          <p:cNvSpPr txBox="1"/>
          <p:nvPr/>
        </p:nvSpPr>
        <p:spPr>
          <a:xfrm>
            <a:off x="3140395" y="2977886"/>
            <a:ext cx="3017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only use python!!!</a:t>
            </a:r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9E981629-91A0-2940-95A1-39DA28E8A8A6}"/>
              </a:ext>
            </a:extLst>
          </p:cNvPr>
          <p:cNvSpPr/>
          <p:nvPr/>
        </p:nvSpPr>
        <p:spPr bwMode="auto">
          <a:xfrm>
            <a:off x="3898445" y="4185733"/>
            <a:ext cx="804183" cy="790028"/>
          </a:xfrm>
          <a:prstGeom prst="smileyFace">
            <a:avLst/>
          </a:prstGeom>
          <a:solidFill>
            <a:schemeClr val="accent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145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776028-9CC9-734E-A231-405370D3CB00}"/>
              </a:ext>
            </a:extLst>
          </p:cNvPr>
          <p:cNvSpPr txBox="1">
            <a:spLocks/>
          </p:cNvSpPr>
          <p:nvPr/>
        </p:nvSpPr>
        <p:spPr bwMode="auto">
          <a:xfrm>
            <a:off x="343395" y="43434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9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30861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61722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92583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23444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sz="4000" kern="0" dirty="0">
                <a:latin typeface="Times New Roman" charset="0"/>
                <a:ea typeface="Times New Roman" charset="0"/>
                <a:cs typeface="Times New Roman" charset="0"/>
              </a:rPr>
              <a:t>Introduction –</a:t>
            </a:r>
            <a:r>
              <a:rPr lang="zh-CN" altLang="en-US" sz="40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kern="0" dirty="0">
                <a:latin typeface="Times New Roman" charset="0"/>
                <a:ea typeface="Times New Roman" charset="0"/>
                <a:cs typeface="Times New Roman" charset="0"/>
              </a:rPr>
              <a:t>Course</a:t>
            </a:r>
          </a:p>
          <a:p>
            <a:endParaRPr lang="en-US" sz="4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8E7BBE-AEB7-0845-8C77-A9CAEAC5E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29" y="1530925"/>
            <a:ext cx="8894618" cy="4038601"/>
          </a:xfrm>
        </p:spPr>
        <p:txBody>
          <a:bodyPr numCol="1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Assignments (&gt;= 5)                                      40%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(including in-class work and homework )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Projects (3)                                                   40%</a:t>
            </a:r>
          </a:p>
          <a:p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Final Project (1)                                           20%</a:t>
            </a: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21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470" y="720832"/>
            <a:ext cx="8001000" cy="685800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What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is an image?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470" y="2070196"/>
            <a:ext cx="8281868" cy="31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1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77608"/>
            <a:ext cx="80010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charset="0"/>
                <a:ea typeface="Times New Roman" charset="0"/>
                <a:cs typeface="Times New Roman" charset="0"/>
              </a:rPr>
              <a:t>Digital Image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6" y="3055747"/>
            <a:ext cx="8001000" cy="304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9" y="1795640"/>
            <a:ext cx="6718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46" y="528636"/>
            <a:ext cx="80010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Imaging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3346" y="1353937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17" y="2182108"/>
            <a:ext cx="7365365" cy="31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08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46" y="528636"/>
            <a:ext cx="80010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Imaging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2" y="1687890"/>
            <a:ext cx="87909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7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16" y="457201"/>
            <a:ext cx="80010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84" y="946892"/>
            <a:ext cx="7119043" cy="51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83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969020"/>
            <a:ext cx="7030770" cy="52285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D991C43-EA27-564C-9EC3-68FFAFB22004}"/>
              </a:ext>
            </a:extLst>
          </p:cNvPr>
          <p:cNvSpPr txBox="1">
            <a:spLocks/>
          </p:cNvSpPr>
          <p:nvPr/>
        </p:nvSpPr>
        <p:spPr bwMode="auto">
          <a:xfrm>
            <a:off x="265216" y="457201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9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30861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61722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92583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23444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sz="3200" b="1" kern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  <a:endParaRPr lang="en-US" sz="3200" b="1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04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40" y="997528"/>
            <a:ext cx="7305660" cy="52668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5F725B-53C1-2C4A-8D89-A9E46A32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16" y="457201"/>
            <a:ext cx="80010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56514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11063"/>
            <a:ext cx="8001000" cy="685800"/>
          </a:xfrm>
        </p:spPr>
        <p:txBody>
          <a:bodyPr/>
          <a:lstStyle/>
          <a:p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375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Course Number: ELEC 4727/5727 </a:t>
            </a:r>
          </a:p>
          <a:p>
            <a:pPr>
              <a:spcBef>
                <a:spcPts val="1375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Introduction (instructor, students, course)</a:t>
            </a:r>
          </a:p>
          <a:p>
            <a:pPr>
              <a:spcBef>
                <a:spcPts val="1375"/>
              </a:spcBef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What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computer vision/digital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processing?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2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4" y="1033154"/>
            <a:ext cx="7243786" cy="51644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BBBB34-2A7B-8642-A485-98FB6350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16" y="457201"/>
            <a:ext cx="80010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8229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84" y="1143001"/>
            <a:ext cx="7011472" cy="50730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80CF5E-7BF7-024F-B7D5-71CC687A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16" y="457201"/>
            <a:ext cx="80010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816271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01" y="1056904"/>
            <a:ext cx="6982398" cy="5127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0A9C0D-6B08-E841-9BAD-6A1FF23E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16" y="457201"/>
            <a:ext cx="80010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51436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62" y="480218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Applications of CV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(Computer Vision)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2" y="1223159"/>
            <a:ext cx="8815226" cy="4975760"/>
          </a:xfrm>
        </p:spPr>
      </p:pic>
    </p:spTree>
    <p:extLst>
      <p:ext uri="{BB962C8B-B14F-4D97-AF65-F5344CB8AC3E}">
        <p14:creationId xmlns:p14="http://schemas.microsoft.com/office/powerpoint/2010/main" val="21719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0" y="4157975"/>
            <a:ext cx="2983041" cy="23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6506"/>
          <a:stretch/>
        </p:blipFill>
        <p:spPr>
          <a:xfrm>
            <a:off x="1712562" y="1295583"/>
            <a:ext cx="6068497" cy="2228965"/>
          </a:xfrm>
          <a:prstGeom prst="rect">
            <a:avLst/>
          </a:prstGeom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969" y="4525672"/>
            <a:ext cx="3734616" cy="166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004291" y="3553823"/>
            <a:ext cx="5441538" cy="655135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&amp; Virtual Makeover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0131" y="1060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Applications of CV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510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198" y="48243"/>
            <a:ext cx="8229600" cy="69251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solidFill>
                <a:schemeClr val="bg1"/>
              </a:solidFill>
              <a:latin typeface="Franklin Gothic Demi" panose="020B0703020102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5011" y="961716"/>
            <a:ext cx="8668989" cy="5142280"/>
            <a:chOff x="2175521" y="1391648"/>
            <a:chExt cx="8395323" cy="460275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521" y="1391649"/>
              <a:ext cx="8395323" cy="460275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540" y="1391648"/>
              <a:ext cx="810260" cy="38380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801" y="3606439"/>
            <a:ext cx="4730199" cy="26790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003" y="4422744"/>
            <a:ext cx="4318798" cy="584775"/>
          </a:xfrm>
          <a:prstGeom prst="rect">
            <a:avLst/>
          </a:prstGeom>
          <a:solidFill>
            <a:srgbClr val="F0F0F0"/>
          </a:solidFill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Transportation Safety</a:t>
            </a:r>
            <a:endParaRPr lang="en-US" sz="3200" b="1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131" y="5228479"/>
            <a:ext cx="3456325" cy="738664"/>
          </a:xfrm>
          <a:prstGeom prst="rect">
            <a:avLst/>
          </a:prstGeom>
          <a:solidFill>
            <a:srgbClr val="F0F0F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Abadi MT Condensed Extra Bold" charset="0"/>
                <a:cs typeface="Times New Roman" panose="02020603050405020304" pitchFamily="18" charset="0"/>
              </a:rPr>
              <a:t>Pedestrian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Abadi MT Condensed Extra Bold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Abadi MT Condensed Extra Bold" charset="0"/>
                <a:cs typeface="Times New Roman" panose="02020603050405020304" pitchFamily="18" charset="0"/>
              </a:rPr>
              <a:t>Detection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Abadi MT Condensed Extra Bold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Abadi MT Condensed Extra Bold" charset="0"/>
                <a:cs typeface="Times New Roman" panose="02020603050405020304" pitchFamily="18" charset="0"/>
              </a:rPr>
              <a:t>and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Abadi MT Condensed Extra Bold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Abadi MT Condensed Extra Bold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Abadi MT Condensed Extra Bold" charset="0"/>
                <a:cs typeface="Times New Roman" panose="02020603050405020304" pitchFamily="18" charset="0"/>
              </a:rPr>
              <a:t>Behavior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Abadi MT Condensed Extra Bold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Abadi MT Condensed Extra Bold" charset="0"/>
                <a:cs typeface="Times New Roman" panose="02020603050405020304" pitchFamily="18" charset="0"/>
              </a:rPr>
              <a:t>Analysis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Abadi MT Condensed Extra Bold" charset="0"/>
                <a:cs typeface="Times New Roman" panose="02020603050405020304" pitchFamily="18" charset="0"/>
              </a:rPr>
              <a:t> 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Abadi MT Condensed Extra Bold" charset="0"/>
              <a:cs typeface="Times New Roman" panose="02020603050405020304" pitchFamily="18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CCAC770-0A20-F641-A7F7-7533B3080012}"/>
              </a:ext>
            </a:extLst>
          </p:cNvPr>
          <p:cNvSpPr txBox="1">
            <a:spLocks/>
          </p:cNvSpPr>
          <p:nvPr/>
        </p:nvSpPr>
        <p:spPr>
          <a:xfrm>
            <a:off x="210131" y="1060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Applications of CV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882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pedestrian vehicle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31" y="1196727"/>
            <a:ext cx="3946233" cy="29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edestrian vehicle det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630" y="3429000"/>
            <a:ext cx="5762370" cy="28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67935" y="1673761"/>
            <a:ext cx="3320672" cy="121194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Driver Assistance System (ADAS)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7112E9-3920-2542-B418-0B0B0085B49E}"/>
              </a:ext>
            </a:extLst>
          </p:cNvPr>
          <p:cNvSpPr txBox="1">
            <a:spLocks/>
          </p:cNvSpPr>
          <p:nvPr/>
        </p:nvSpPr>
        <p:spPr>
          <a:xfrm>
            <a:off x="210131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Applications of CV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229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82328" y="1473860"/>
            <a:ext cx="3826888" cy="158175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Self-Driving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8F6DB-3EBA-4730-8C26-AA6F9B997FD2}" type="slidenum">
              <a:rPr lang="en-US" smtClean="0"/>
              <a:t>27</a:t>
            </a:fld>
            <a:endParaRPr lang="en-US"/>
          </a:p>
        </p:txBody>
      </p:sp>
      <p:pic>
        <p:nvPicPr>
          <p:cNvPr id="6146" name="Picture 2" descr="Image result for self-driving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4860324" cy="2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elf-driving c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2688281"/>
            <a:ext cx="4876801" cy="354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0126936-5E92-A441-A52E-6771AECB0166}"/>
              </a:ext>
            </a:extLst>
          </p:cNvPr>
          <p:cNvSpPr txBox="1">
            <a:spLocks/>
          </p:cNvSpPr>
          <p:nvPr/>
        </p:nvSpPr>
        <p:spPr>
          <a:xfrm>
            <a:off x="210131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Applications of CV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9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tereo camera dep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5" y="1277268"/>
            <a:ext cx="4337668" cy="24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zed dep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88" y="2866426"/>
            <a:ext cx="5538577" cy="33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478" y="1455332"/>
            <a:ext cx="3826940" cy="114866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75149" y="4700096"/>
            <a:ext cx="2081806" cy="70317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Stereo Imaging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C56EA2-6AAF-8842-962E-B5EC9A16942F}"/>
              </a:ext>
            </a:extLst>
          </p:cNvPr>
          <p:cNvSpPr txBox="1">
            <a:spLocks/>
          </p:cNvSpPr>
          <p:nvPr/>
        </p:nvSpPr>
        <p:spPr>
          <a:xfrm>
            <a:off x="210131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Applications of CV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958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81" y="5992564"/>
            <a:ext cx="3620403" cy="6911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Image Guided Surgery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84081E-812A-224F-ABAA-4A1C338B59D6}"/>
              </a:ext>
            </a:extLst>
          </p:cNvPr>
          <p:cNvSpPr txBox="1">
            <a:spLocks/>
          </p:cNvSpPr>
          <p:nvPr/>
        </p:nvSpPr>
        <p:spPr>
          <a:xfrm>
            <a:off x="210131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Applications of CV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Online Media 6" descr="Image Guided Surgery for Brain Tumors copy">
            <a:hlinkClick r:id="" action="ppaction://media"/>
            <a:extLst>
              <a:ext uri="{FF2B5EF4-FFF2-40B4-BE49-F238E27FC236}">
                <a16:creationId xmlns:a16="http://schemas.microsoft.com/office/drawing/2014/main" id="{490C330B-FB16-134B-84B9-7CD8BF8765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0131" y="1186191"/>
            <a:ext cx="8391313" cy="47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57200"/>
            <a:ext cx="8001000" cy="685800"/>
          </a:xfrm>
        </p:spPr>
        <p:txBody>
          <a:bodyPr/>
          <a:lstStyle/>
          <a:p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Introduction -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75"/>
              </a:spcBef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Dr.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Chao Liu</a:t>
            </a:r>
          </a:p>
          <a:p>
            <a:pPr>
              <a:spcBef>
                <a:spcPts val="1875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Ph.D., Purdue University, West Lafayette, IN, USA  </a:t>
            </a:r>
          </a:p>
          <a:p>
            <a:pPr>
              <a:spcBef>
                <a:spcPts val="1875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Email: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chao.liu@ucdenver.edu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1875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Office: NC 2421</a:t>
            </a:r>
          </a:p>
          <a:p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8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80" y="3069775"/>
            <a:ext cx="8509938" cy="3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DF3093-B1B9-1B4B-ACF4-CE4A2572F799}"/>
              </a:ext>
            </a:extLst>
          </p:cNvPr>
          <p:cNvSpPr txBox="1">
            <a:spLocks/>
          </p:cNvSpPr>
          <p:nvPr/>
        </p:nvSpPr>
        <p:spPr>
          <a:xfrm>
            <a:off x="210131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Applications of CV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80" y="1054274"/>
            <a:ext cx="8505289" cy="22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87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0" y="1210779"/>
            <a:ext cx="7268029" cy="49119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A33AD1-965E-9B45-A9BB-51217D4B63CF}"/>
              </a:ext>
            </a:extLst>
          </p:cNvPr>
          <p:cNvSpPr txBox="1">
            <a:spLocks/>
          </p:cNvSpPr>
          <p:nvPr/>
        </p:nvSpPr>
        <p:spPr>
          <a:xfrm>
            <a:off x="210131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Applications of CV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20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73" y="570015"/>
            <a:ext cx="8353896" cy="55199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1243" y="1570121"/>
            <a:ext cx="26404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Deep</a:t>
            </a:r>
            <a:r>
              <a:rPr lang="en-US" altLang="zh-CN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Learning</a:t>
            </a:r>
            <a:endParaRPr lang="en-US" sz="2800" b="1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9458AC-8333-6345-8C34-418A1BC72D88}"/>
              </a:ext>
            </a:extLst>
          </p:cNvPr>
          <p:cNvSpPr txBox="1">
            <a:spLocks/>
          </p:cNvSpPr>
          <p:nvPr/>
        </p:nvSpPr>
        <p:spPr>
          <a:xfrm>
            <a:off x="210131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Applications of CV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7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942" y="1282535"/>
            <a:ext cx="8001000" cy="3886200"/>
          </a:xfrm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My research 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A65568-9289-A142-88EC-366771417786}"/>
              </a:ext>
            </a:extLst>
          </p:cNvPr>
          <p:cNvSpPr txBox="1">
            <a:spLocks/>
          </p:cNvSpPr>
          <p:nvPr/>
        </p:nvSpPr>
        <p:spPr bwMode="auto">
          <a:xfrm>
            <a:off x="571500" y="45720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9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30861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61722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92583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23444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sz="4000" kern="0">
                <a:latin typeface="Times New Roman" charset="0"/>
                <a:ea typeface="Times New Roman" charset="0"/>
                <a:cs typeface="Times New Roman" charset="0"/>
              </a:rPr>
              <a:t>Introduction - instructor</a:t>
            </a:r>
            <a:endParaRPr lang="en-US" sz="4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604BC-8B5A-D54E-B2F9-6DB0F1CD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9680"/>
            <a:ext cx="9144000" cy="37749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5798A6-CA3E-8944-BD24-F32A8EC3F432}"/>
              </a:ext>
            </a:extLst>
          </p:cNvPr>
          <p:cNvSpPr/>
          <p:nvPr/>
        </p:nvSpPr>
        <p:spPr>
          <a:xfrm>
            <a:off x="457942" y="1807939"/>
            <a:ext cx="8228116" cy="7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Automatic detection and quantification of hand movements </a:t>
            </a:r>
          </a:p>
          <a:p>
            <a:pPr algn="ctr">
              <a:lnSpc>
                <a:spcPct val="107000"/>
              </a:lnSpc>
            </a:pPr>
            <a:r>
              <a:rPr lang="en-US" sz="20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 Parkinson's disease</a:t>
            </a:r>
            <a:endParaRPr lang="en-US" sz="16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76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942" y="1282535"/>
            <a:ext cx="8001000" cy="3886200"/>
          </a:xfrm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My research 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A65568-9289-A142-88EC-366771417786}"/>
              </a:ext>
            </a:extLst>
          </p:cNvPr>
          <p:cNvSpPr txBox="1">
            <a:spLocks/>
          </p:cNvSpPr>
          <p:nvPr/>
        </p:nvSpPr>
        <p:spPr bwMode="auto">
          <a:xfrm>
            <a:off x="571500" y="45720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9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30861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61722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92583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23444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sz="4000" kern="0">
                <a:latin typeface="Times New Roman" charset="0"/>
                <a:ea typeface="Times New Roman" charset="0"/>
                <a:cs typeface="Times New Roman" charset="0"/>
              </a:rPr>
              <a:t>Introduction - instructor</a:t>
            </a:r>
            <a:endParaRPr lang="en-US" sz="4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5798A6-CA3E-8944-BD24-F32A8EC3F432}"/>
              </a:ext>
            </a:extLst>
          </p:cNvPr>
          <p:cNvSpPr/>
          <p:nvPr/>
        </p:nvSpPr>
        <p:spPr>
          <a:xfrm>
            <a:off x="457942" y="1963785"/>
            <a:ext cx="8228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Multispectral Skeleton-based Human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Recognition model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3EB87C-E512-C54D-AA08-C82B1C5F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3" y="2592093"/>
            <a:ext cx="9060874" cy="32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54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942" y="1282535"/>
            <a:ext cx="8001000" cy="3886200"/>
          </a:xfrm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My research 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A65568-9289-A142-88EC-366771417786}"/>
              </a:ext>
            </a:extLst>
          </p:cNvPr>
          <p:cNvSpPr txBox="1">
            <a:spLocks/>
          </p:cNvSpPr>
          <p:nvPr/>
        </p:nvSpPr>
        <p:spPr bwMode="auto">
          <a:xfrm>
            <a:off x="571500" y="45720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9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30861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61722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92583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23444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sz="4000" kern="0">
                <a:latin typeface="Times New Roman" charset="0"/>
                <a:ea typeface="Times New Roman" charset="0"/>
                <a:cs typeface="Times New Roman" charset="0"/>
              </a:rPr>
              <a:t>Introduction - instructor</a:t>
            </a:r>
            <a:endParaRPr lang="en-US" sz="4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5798A6-CA3E-8944-BD24-F32A8EC3F432}"/>
              </a:ext>
            </a:extLst>
          </p:cNvPr>
          <p:cNvSpPr/>
          <p:nvPr/>
        </p:nvSpPr>
        <p:spPr>
          <a:xfrm>
            <a:off x="95373" y="1925633"/>
            <a:ext cx="91046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77"/>
              </a:rPr>
              <a:t>Automatic Classification of Calcifications and Masses In Breast Mammograms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1B226-81D8-3C4C-9A1D-7FB358E7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11" y="2395510"/>
            <a:ext cx="7849589" cy="38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2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942" y="1282535"/>
            <a:ext cx="8001000" cy="3886200"/>
          </a:xfrm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My research 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A65568-9289-A142-88EC-366771417786}"/>
              </a:ext>
            </a:extLst>
          </p:cNvPr>
          <p:cNvSpPr txBox="1">
            <a:spLocks/>
          </p:cNvSpPr>
          <p:nvPr/>
        </p:nvSpPr>
        <p:spPr bwMode="auto">
          <a:xfrm>
            <a:off x="571500" y="45720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9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30861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61722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92583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23444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sz="4000" kern="0">
                <a:latin typeface="Times New Roman" charset="0"/>
                <a:ea typeface="Times New Roman" charset="0"/>
                <a:cs typeface="Times New Roman" charset="0"/>
              </a:rPr>
              <a:t>Introduction - instructor</a:t>
            </a:r>
            <a:endParaRPr lang="en-US" sz="4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5798A6-CA3E-8944-BD24-F32A8EC3F432}"/>
              </a:ext>
            </a:extLst>
          </p:cNvPr>
          <p:cNvSpPr/>
          <p:nvPr/>
        </p:nvSpPr>
        <p:spPr>
          <a:xfrm>
            <a:off x="95373" y="1925633"/>
            <a:ext cx="9104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determination of early-season stand count using remote sensing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deep neural network</a:t>
            </a:r>
          </a:p>
        </p:txBody>
      </p:sp>
      <p:pic>
        <p:nvPicPr>
          <p:cNvPr id="7" name="图片 29">
            <a:extLst>
              <a:ext uri="{FF2B5EF4-FFF2-40B4-BE49-F238E27FC236}">
                <a16:creationId xmlns:a16="http://schemas.microsoft.com/office/drawing/2014/main" id="{285F63B3-F283-EA49-9D2A-3D3607BA347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597" y="2536982"/>
            <a:ext cx="7429755" cy="36263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67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942" y="1282535"/>
            <a:ext cx="8001000" cy="3886200"/>
          </a:xfrm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My research 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A65568-9289-A142-88EC-366771417786}"/>
              </a:ext>
            </a:extLst>
          </p:cNvPr>
          <p:cNvSpPr txBox="1">
            <a:spLocks/>
          </p:cNvSpPr>
          <p:nvPr/>
        </p:nvSpPr>
        <p:spPr bwMode="auto">
          <a:xfrm>
            <a:off x="571500" y="45720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9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30861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61722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92583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23444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sz="4000" kern="0" dirty="0">
                <a:latin typeface="Times New Roman" charset="0"/>
                <a:ea typeface="Times New Roman" charset="0"/>
                <a:cs typeface="Times New Roman" charset="0"/>
              </a:rPr>
              <a:t>Introduction - instructor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5798A6-CA3E-8944-BD24-F32A8EC3F432}"/>
              </a:ext>
            </a:extLst>
          </p:cNvPr>
          <p:cNvSpPr/>
          <p:nvPr/>
        </p:nvSpPr>
        <p:spPr>
          <a:xfrm>
            <a:off x="95373" y="1925633"/>
            <a:ext cx="9104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DARPA Subterranean Challenge</a:t>
            </a:r>
          </a:p>
        </p:txBody>
      </p:sp>
      <p:pic>
        <p:nvPicPr>
          <p:cNvPr id="2" name="Online Media 1" descr="CERBERUS - STIX - DARPA Subterranean Challenge.mp4">
            <a:hlinkClick r:id="" action="ppaction://media"/>
            <a:extLst>
              <a:ext uri="{FF2B5EF4-FFF2-40B4-BE49-F238E27FC236}">
                <a16:creationId xmlns:a16="http://schemas.microsoft.com/office/drawing/2014/main" id="{9F95F21A-9E64-7748-BCB9-9577FD5636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485" y="1818720"/>
            <a:ext cx="7576457" cy="42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1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78" y="1414715"/>
            <a:ext cx="5357143" cy="40285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ECB4F9-D3D5-9F47-8427-D6A49362A676}"/>
              </a:ext>
            </a:extLst>
          </p:cNvPr>
          <p:cNvSpPr txBox="1">
            <a:spLocks/>
          </p:cNvSpPr>
          <p:nvPr/>
        </p:nvSpPr>
        <p:spPr bwMode="auto">
          <a:xfrm>
            <a:off x="571500" y="45720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9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30861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61722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92583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234440" algn="l" rtl="0" eaLnBrk="1" fontAlgn="base" hangingPunct="1">
              <a:spcBef>
                <a:spcPct val="0"/>
              </a:spcBef>
              <a:spcAft>
                <a:spcPct val="0"/>
              </a:spcAft>
              <a:defRPr sz="243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sz="4000" kern="0" dirty="0">
                <a:latin typeface="Times New Roman" charset="0"/>
                <a:ea typeface="Times New Roman" charset="0"/>
                <a:cs typeface="Times New Roman" charset="0"/>
              </a:rPr>
              <a:t>Introduction –</a:t>
            </a:r>
            <a:r>
              <a:rPr lang="zh-CN" altLang="en-US" sz="40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kern="0" dirty="0">
                <a:latin typeface="Times New Roman" charset="0"/>
                <a:ea typeface="Times New Roman" charset="0"/>
                <a:cs typeface="Times New Roman" charset="0"/>
              </a:rPr>
              <a:t>students</a:t>
            </a:r>
          </a:p>
          <a:p>
            <a:endParaRPr lang="en-US" sz="40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68409"/>
      </p:ext>
    </p:extLst>
  </p:cSld>
  <p:clrMapOvr>
    <a:masterClrMapping/>
  </p:clrMapOvr>
</p:sld>
</file>

<file path=ppt/theme/theme1.xml><?xml version="1.0" encoding="utf-8"?>
<a:theme xmlns:a="http://schemas.openxmlformats.org/drawingml/2006/main" name="Faculty Posting Guide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aculty Posting Guidelines" id="{6EC988BB-B29A-42AB-9CE7-F415315F3B86}" vid="{731023A4-A6AD-4982-B38A-7201DEA1447D}"/>
    </a:ext>
  </a:extLst>
</a:theme>
</file>

<file path=ppt/theme/theme2.xml><?xml version="1.0" encoding="utf-8"?>
<a:theme xmlns:a="http://schemas.openxmlformats.org/drawingml/2006/main" name="1_Faculty Posting Guide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aculty Posting Guidelines" id="{CB2D6C87-EDCC-4103-A540-C971DA9025F5}" vid="{BADD2421-4200-4DAA-9640-B45884F0C9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Faculty Posting Guidelines</Template>
  <TotalTime>11415</TotalTime>
  <Words>385</Words>
  <Application>Microsoft Macintosh PowerPoint</Application>
  <PresentationFormat>On-screen Show (4:3)</PresentationFormat>
  <Paragraphs>127</Paragraphs>
  <Slides>32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Bell MT</vt:lpstr>
      <vt:lpstr>Calibri</vt:lpstr>
      <vt:lpstr>Franklin Gothic Demi</vt:lpstr>
      <vt:lpstr>Lucida Grande</vt:lpstr>
      <vt:lpstr>Times</vt:lpstr>
      <vt:lpstr>Times New Roman</vt:lpstr>
      <vt:lpstr>Wingdings</vt:lpstr>
      <vt:lpstr>Faculty Posting Guidelines</vt:lpstr>
      <vt:lpstr>1_Faculty Posting Guidelines</vt:lpstr>
      <vt:lpstr>PowerPoint Presentation</vt:lpstr>
      <vt:lpstr>Welcome!</vt:lpstr>
      <vt:lpstr>Introduction - instructor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image?</vt:lpstr>
      <vt:lpstr>Digital Image</vt:lpstr>
      <vt:lpstr>Imaging System</vt:lpstr>
      <vt:lpstr>Imaging System</vt:lpstr>
      <vt:lpstr>Digital Image Processing</vt:lpstr>
      <vt:lpstr>PowerPoint Presentation</vt:lpstr>
      <vt:lpstr>Digital Image Processing</vt:lpstr>
      <vt:lpstr>Digital Image Processing</vt:lpstr>
      <vt:lpstr>Digital Image Processing</vt:lpstr>
      <vt:lpstr>Digital Image Processing</vt:lpstr>
      <vt:lpstr>Applications of CV(Computer Vision)</vt:lpstr>
      <vt:lpstr>Face Detection &amp; Virtual Makeover</vt:lpstr>
      <vt:lpstr>PowerPoint Presentation</vt:lpstr>
      <vt:lpstr>Advanced Driver Assistance System (ADAS)</vt:lpstr>
      <vt:lpstr>Self-Driving Car</vt:lpstr>
      <vt:lpstr>Stereo Imaging</vt:lpstr>
      <vt:lpstr>Image Guided Surgery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 Jiang</dc:creator>
  <cp:lastModifiedBy>Liu, Chao</cp:lastModifiedBy>
  <cp:revision>210</cp:revision>
  <dcterms:created xsi:type="dcterms:W3CDTF">2017-08-20T16:36:24Z</dcterms:created>
  <dcterms:modified xsi:type="dcterms:W3CDTF">2019-08-13T19:10:01Z</dcterms:modified>
</cp:coreProperties>
</file>